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2E7"/>
          </a:solidFill>
        </a:fill>
      </a:tcStyle>
    </a:wholeTbl>
    <a:band2H>
      <a:tcTxStyle b="def" i="def"/>
      <a:tcStyle>
        <a:tcBdr/>
        <a:fill>
          <a:solidFill>
            <a:srgbClr val="EFF1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FECB"/>
          </a:solidFill>
        </a:fill>
      </a:tcStyle>
    </a:wholeTbl>
    <a:band2H>
      <a:tcTxStyle b="def" i="def"/>
      <a:tcStyle>
        <a:tcBdr/>
        <a:fill>
          <a:solidFill>
            <a:srgbClr val="E7FF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DEFF"/>
          </a:solidFill>
        </a:fill>
      </a:tcStyle>
    </a:wholeTbl>
    <a:band2H>
      <a:tcTxStyle b="def" i="def"/>
      <a:tcStyle>
        <a:tcBdr/>
        <a:fill>
          <a:solidFill>
            <a:srgbClr val="F9E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/>
          </p:nvPr>
        </p:nvSpPr>
        <p:spPr>
          <a:xfrm>
            <a:off x="1206500" y="12268782"/>
            <a:ext cx="21971000" cy="660407"/>
          </a:xfrm>
          <a:prstGeom prst="rect">
            <a:avLst/>
          </a:prstGeom>
        </p:spPr>
        <p:txBody>
          <a:bodyPr lIns="45699" tIns="45699" rIns="45699" bIns="45699" anchor="b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3300"/>
            </a:lvl1pPr>
            <a:lvl2pPr marL="1371600" indent="-438150">
              <a:spcBef>
                <a:spcPts val="0"/>
              </a:spcBef>
              <a:buClrTx/>
              <a:buSzPts val="3300"/>
              <a:buFontTx/>
              <a:defRPr sz="3300"/>
            </a:lvl2pPr>
            <a:lvl3pPr marL="1828800" indent="-438150">
              <a:spcBef>
                <a:spcPts val="0"/>
              </a:spcBef>
              <a:buClrTx/>
              <a:buSzPts val="3300"/>
              <a:buFontTx/>
              <a:defRPr sz="3300"/>
            </a:lvl3pPr>
            <a:lvl4pPr marL="2286000" indent="-438150">
              <a:spcBef>
                <a:spcPts val="0"/>
              </a:spcBef>
              <a:buClrTx/>
              <a:buSzPts val="3300"/>
              <a:buFontTx/>
              <a:defRPr sz="3300"/>
            </a:lvl4pPr>
            <a:lvl5pPr marL="2743200" indent="-438150">
              <a:spcBef>
                <a:spcPts val="0"/>
              </a:spcBef>
              <a:buClrTx/>
              <a:buSzPts val="3300"/>
              <a:buFontTx/>
              <a:defRPr sz="3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Google Shape;11;p21"/>
          <p:cNvSpPr txBox="1"/>
          <p:nvPr>
            <p:ph type="body" sz="quarter" idx="21"/>
          </p:nvPr>
        </p:nvSpPr>
        <p:spPr>
          <a:xfrm>
            <a:off x="1206500" y="7357839"/>
            <a:ext cx="21971000" cy="200660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1206500" y="2621719"/>
            <a:ext cx="21971000" cy="4648202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xfrm>
            <a:off x="1206500" y="3906899"/>
            <a:ext cx="21971005" cy="4648204"/>
          </a:xfrm>
          <a:prstGeom prst="rect">
            <a:avLst/>
          </a:prstGeom>
        </p:spPr>
        <p:txBody>
          <a:bodyPr anchor="ctr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0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1206500" y="4191644"/>
            <a:ext cx="21971000" cy="4089406"/>
          </a:xfrm>
          <a:prstGeom prst="rect">
            <a:avLst/>
          </a:prstGeom>
        </p:spPr>
        <p:txBody>
          <a:bodyPr anchor="ctr"/>
          <a:lstStyle>
            <a:lvl1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1pPr>
            <a:lvl2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2pPr>
            <a:lvl3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3pPr>
            <a:lvl4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4pPr>
            <a:lvl5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/>
          </p:nvPr>
        </p:nvSpPr>
        <p:spPr>
          <a:xfrm>
            <a:off x="1206500" y="1207360"/>
            <a:ext cx="21971000" cy="7351453"/>
          </a:xfrm>
          <a:prstGeom prst="rect">
            <a:avLst/>
          </a:prstGeom>
        </p:spPr>
        <p:txBody>
          <a:bodyPr anchor="b"/>
          <a:lstStyle>
            <a:lvl1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1pPr>
            <a:lvl2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2pPr>
            <a:lvl3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3pPr>
            <a:lvl4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4pPr>
            <a:lvl5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Google Shape;66;p33"/>
          <p:cNvSpPr txBox="1"/>
          <p:nvPr>
            <p:ph type="body" sz="quarter" idx="2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699" tIns="45699" rIns="45699" bIns="45699"/>
          <a:lstStyle/>
          <a:p>
            <a:pPr/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0" indent="22860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9300"/>
            </a:lvl1pPr>
            <a:lvl2pPr marL="0" indent="22860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9300"/>
            </a:lvl2pPr>
            <a:lvl3pPr marL="0" indent="22860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9300"/>
            </a:lvl3pPr>
            <a:lvl4pPr marL="0" indent="22860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9300"/>
            </a:lvl4pPr>
            <a:lvl5pPr marL="0" indent="22860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9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Google Shape;70;p34"/>
          <p:cNvSpPr txBox="1"/>
          <p:nvPr>
            <p:ph type="body" sz="quarter" idx="21"/>
          </p:nvPr>
        </p:nvSpPr>
        <p:spPr>
          <a:xfrm>
            <a:off x="5456256" y="9559997"/>
            <a:ext cx="13471488" cy="698507"/>
          </a:xfrm>
          <a:prstGeom prst="rect">
            <a:avLst/>
          </a:prstGeom>
        </p:spPr>
        <p:txBody>
          <a:bodyPr lIns="45699" tIns="45699" rIns="45699" bIns="45699"/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73;p35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oogle Shape;74;p35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Google Shape;75;p35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78;p36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5;p22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206500" y="13335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5500"/>
            </a:lvl2pPr>
            <a:lvl3pPr marL="0" indent="228600">
              <a:spcBef>
                <a:spcPts val="0"/>
              </a:spcBef>
              <a:buClrTx/>
              <a:buSzTx/>
              <a:buFontTx/>
              <a:buNone/>
              <a:defRPr sz="5500"/>
            </a:lvl3pPr>
            <a:lvl4pPr marL="0" indent="228600">
              <a:spcBef>
                <a:spcPts val="0"/>
              </a:spcBef>
              <a:buClrTx/>
              <a:buSzTx/>
              <a:buFontTx/>
              <a:buNone/>
              <a:defRPr sz="5500"/>
            </a:lvl4pPr>
            <a:lvl5pPr marL="0" indent="228600">
              <a:spcBef>
                <a:spcPts val="0"/>
              </a:spcBef>
              <a:buClrTx/>
              <a:buSzTx/>
              <a:buFontTx/>
              <a:buNone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Google Shape;21;p23"/>
          <p:cNvSpPr txBox="1"/>
          <p:nvPr>
            <p:ph type="body" idx="2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Google Shape;30;p25"/>
          <p:cNvSpPr txBox="1"/>
          <p:nvPr>
            <p:ph type="body" idx="21"/>
          </p:nvPr>
        </p:nvSpPr>
        <p:spPr>
          <a:xfrm>
            <a:off x="1206500" y="4260641"/>
            <a:ext cx="21971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33;p26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699" tIns="45699" rIns="45699" bIns="45699" anchor="b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3300"/>
            </a:lvl1pPr>
            <a:lvl2pPr marL="1371600" indent="-438150">
              <a:spcBef>
                <a:spcPts val="0"/>
              </a:spcBef>
              <a:buClrTx/>
              <a:buSzPts val="3300"/>
              <a:buFontTx/>
              <a:defRPr sz="3300"/>
            </a:lvl2pPr>
            <a:lvl3pPr marL="1828800" indent="-438150">
              <a:spcBef>
                <a:spcPts val="0"/>
              </a:spcBef>
              <a:buClrTx/>
              <a:buSzPts val="3300"/>
              <a:buFontTx/>
              <a:defRPr sz="3300"/>
            </a:lvl3pPr>
            <a:lvl4pPr marL="2286000" indent="-438150">
              <a:spcBef>
                <a:spcPts val="0"/>
              </a:spcBef>
              <a:buClrTx/>
              <a:buSzPts val="3300"/>
              <a:buFontTx/>
              <a:defRPr sz="3300"/>
            </a:lvl4pPr>
            <a:lvl5pPr marL="2743200" indent="-438150">
              <a:spcBef>
                <a:spcPts val="0"/>
              </a:spcBef>
              <a:buClrTx/>
              <a:buSzPts val="3300"/>
              <a:buFontTx/>
              <a:defRPr sz="3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Google Shape;35;p26"/>
          <p:cNvSpPr txBox="1"/>
          <p:nvPr>
            <p:ph type="body" sz="quarter" idx="22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1206500" y="2611945"/>
            <a:ext cx="21971000" cy="4648202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Google Shape;40;p27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Google Shape;42;p27"/>
          <p:cNvSpPr txBox="1"/>
          <p:nvPr>
            <p:ph type="body" sz="half" idx="22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Google Shape;47;p28"/>
          <p:cNvSpPr txBox="1"/>
          <p:nvPr>
            <p:ph type="body" sz="half" idx="2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371600" indent="-577850">
              <a:spcBef>
                <a:spcPts val="0"/>
              </a:spcBef>
              <a:buClrTx/>
              <a:buSzPts val="5500"/>
              <a:buFontTx/>
              <a:defRPr sz="5500"/>
            </a:lvl2pPr>
            <a:lvl3pPr marL="1828800" indent="-577850">
              <a:spcBef>
                <a:spcPts val="0"/>
              </a:spcBef>
              <a:buClrTx/>
              <a:buSzPts val="5500"/>
              <a:buFontTx/>
              <a:defRPr sz="5500"/>
            </a:lvl3pPr>
            <a:lvl4pPr marL="2286000" indent="-577850">
              <a:spcBef>
                <a:spcPts val="0"/>
              </a:spcBef>
              <a:buClrTx/>
              <a:buSzPts val="5500"/>
              <a:buFontTx/>
              <a:defRPr sz="5500"/>
            </a:lvl4pPr>
            <a:lvl5pPr marL="2743200" indent="-577850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Title Text"/>
          <p:cNvSpPr txBox="1"/>
          <p:nvPr>
            <p:ph type="title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Google Shape;52;p29"/>
          <p:cNvSpPr txBox="1"/>
          <p:nvPr>
            <p:ph type="body" sz="half" idx="2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206500" y="4260641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17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0295" y="12502572"/>
            <a:ext cx="396827" cy="3853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2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1pPr>
      <a:lvl2pPr marL="9144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2pPr>
      <a:lvl3pPr marL="13716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3pPr>
      <a:lvl4pPr marL="18288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4pPr>
      <a:lvl5pPr marL="22860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5pPr>
      <a:lvl6pPr marL="27432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6pPr>
      <a:lvl7pPr marL="32004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7pPr>
      <a:lvl8pPr marL="36576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8pPr>
      <a:lvl9pPr marL="41148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FFFFF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86;p1"/>
          <p:cNvSpPr txBox="1"/>
          <p:nvPr>
            <p:ph type="title"/>
          </p:nvPr>
        </p:nvSpPr>
        <p:spPr>
          <a:xfrm>
            <a:off x="1188666" y="5364917"/>
            <a:ext cx="21971002" cy="4648207"/>
          </a:xfrm>
          <a:prstGeom prst="rect">
            <a:avLst/>
          </a:prstGeom>
        </p:spPr>
        <p:txBody>
          <a:bodyPr/>
          <a:lstStyle/>
          <a:p>
            <a:pPr lvl="1" indent="260604" defTabSz="521208">
              <a:defRPr sz="5100"/>
            </a:pPr>
            <a:br/>
            <a:br/>
            <a:br/>
            <a:br/>
            <a:br/>
            <a:r>
              <a:t>BBDD RELACIONAL</a:t>
            </a:r>
            <a:br/>
            <a:r>
              <a:rPr sz="1600"/>
              <a:t>PROYECTO  CONJUNTO FS – DS</a:t>
            </a:r>
            <a:br>
              <a:rPr sz="1600"/>
            </a:br>
          </a:p>
        </p:txBody>
      </p:sp>
      <p:sp>
        <p:nvSpPr>
          <p:cNvPr id="172" name="Google Shape;87;p1"/>
          <p:cNvSpPr txBox="1"/>
          <p:nvPr/>
        </p:nvSpPr>
        <p:spPr>
          <a:xfrm>
            <a:off x="1188663" y="9684431"/>
            <a:ext cx="22267686" cy="2679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Fernan Burgos</a:t>
            </a:r>
          </a:p>
          <a:p>
            <a:pPr>
              <a:defRPr sz="3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Mercedes Cuesta</a:t>
            </a:r>
          </a:p>
          <a:p>
            <a:pPr>
              <a:defRPr sz="3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Jerome Juan</a:t>
            </a:r>
          </a:p>
          <a:p>
            <a:pPr>
              <a:defRPr sz="3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Gilberto Figueira</a:t>
            </a:r>
          </a:p>
          <a:p>
            <a:pPr>
              <a:defRPr sz="30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Pedro López                                                                                                                                                                                                                    JULIO 2025                                                                                             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8;p19"/>
          <p:cNvSpPr txBox="1"/>
          <p:nvPr/>
        </p:nvSpPr>
        <p:spPr>
          <a:xfrm>
            <a:off x="3657768" y="5558361"/>
            <a:ext cx="17068464" cy="1430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ctr">
              <a:defRPr b="1" sz="8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GRACIAS POR SU ATENCION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92;p2" descr="Google Shape;92;p2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617" t="0" r="21049" b="0"/>
          <a:stretch>
            <a:fillRect/>
          </a:stretch>
        </p:blipFill>
        <p:spPr>
          <a:xfrm>
            <a:off x="12382499" y="0"/>
            <a:ext cx="12001505" cy="13715999"/>
          </a:xfrm>
          <a:prstGeom prst="rect">
            <a:avLst/>
          </a:prstGeom>
        </p:spPr>
      </p:pic>
      <p:sp>
        <p:nvSpPr>
          <p:cNvPr id="175" name="Google Shape;93;p2"/>
          <p:cNvSpPr txBox="1"/>
          <p:nvPr>
            <p:ph type="title"/>
          </p:nvPr>
        </p:nvSpPr>
        <p:spPr>
          <a:xfrm>
            <a:off x="1544431" y="1194351"/>
            <a:ext cx="9779001" cy="2503007"/>
          </a:xfrm>
          <a:prstGeom prst="rect">
            <a:avLst/>
          </a:prstGeom>
        </p:spPr>
        <p:txBody>
          <a:bodyPr/>
          <a:lstStyle>
            <a:lvl1pPr defTabSz="877822">
              <a:defRPr sz="8600"/>
            </a:lvl1pPr>
          </a:lstStyle>
          <a:p>
            <a:pPr/>
            <a:r>
              <a:t>Objetivo de la Base de Datos:</a:t>
            </a:r>
          </a:p>
        </p:txBody>
      </p:sp>
      <p:sp>
        <p:nvSpPr>
          <p:cNvPr id="176" name="Google Shape;94;p2"/>
          <p:cNvSpPr txBox="1"/>
          <p:nvPr/>
        </p:nvSpPr>
        <p:spPr>
          <a:xfrm>
            <a:off x="550962" y="5025333"/>
            <a:ext cx="11064676" cy="5248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marL="571500" indent="-571500" algn="just">
              <a:lnSpc>
                <a:spcPct val="150000"/>
              </a:lnSpc>
              <a:buClr>
                <a:srgbClr val="FFFFFF"/>
              </a:buClr>
              <a:buSzPts val="3500"/>
              <a:buFont typeface="Helvetica Neue"/>
              <a:buChar char="-"/>
              <a:defRPr sz="3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Gestionar de forma eficiente y estructurada la información académica del bootcamp, incluyendo datos de alumnos, cursos, proyectos, profesores y calificaciones, para facilitar el control académico, el seguimiento del desempeño estudiantil y la toma de decisiones administrativas (contrataciones, aperturas de nuevos centros, nuevas verticales…)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99;p3"/>
          <p:cNvSpPr txBox="1"/>
          <p:nvPr>
            <p:ph type="title"/>
          </p:nvPr>
        </p:nvSpPr>
        <p:spPr>
          <a:xfrm>
            <a:off x="1206500" y="1450008"/>
            <a:ext cx="21971000" cy="1689101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Entidades principales</a:t>
            </a:r>
          </a:p>
        </p:txBody>
      </p:sp>
      <p:sp>
        <p:nvSpPr>
          <p:cNvPr id="179" name="Google Shape;100;p3"/>
          <p:cNvSpPr txBox="1"/>
          <p:nvPr/>
        </p:nvSpPr>
        <p:spPr>
          <a:xfrm>
            <a:off x="1471989" y="3897048"/>
            <a:ext cx="8481053" cy="6275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ALUMNO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ALUMNO PROYECTO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PROYECTO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CURSO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PROFESOR CURSO</a:t>
            </a:r>
          </a:p>
        </p:txBody>
      </p:sp>
      <p:sp>
        <p:nvSpPr>
          <p:cNvPr id="180" name="Google Shape;101;p3"/>
          <p:cNvSpPr txBox="1"/>
          <p:nvPr/>
        </p:nvSpPr>
        <p:spPr>
          <a:xfrm>
            <a:off x="13716998" y="3897048"/>
            <a:ext cx="8023854" cy="489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STAFF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PROMOCIÓN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CAMPUS</a:t>
            </a:r>
          </a:p>
          <a:p>
            <a:pPr>
              <a:spcBef>
                <a:spcPts val="4700"/>
              </a:spcBef>
              <a:defRPr sz="5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 VERTICAL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75;p15" descr="Google Shape;175;p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8817" y="1443639"/>
            <a:ext cx="17612141" cy="109190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1;p16" descr="Google Shape;181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643" y="1963459"/>
            <a:ext cx="22532416" cy="9744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creenshot 2025-07-11 at 12.37.01.png" descr="Screenshot 2025-07-11 at 12.37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7778" y="867289"/>
            <a:ext cx="24459554" cy="119814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adroTexto 32"/>
          <p:cNvSpPr txBox="1"/>
          <p:nvPr/>
        </p:nvSpPr>
        <p:spPr>
          <a:xfrm>
            <a:off x="3544956" y="1019920"/>
            <a:ext cx="8368749" cy="1285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1. ALUMNO – CURSO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alumno pertenece a </a:t>
            </a:r>
            <a:r>
              <a:rPr b="1"/>
              <a:t>un solo curso</a:t>
            </a:r>
            <a:r>
              <a:t>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  <a:br/>
            <a:r>
              <a:rPr i="1"/>
              <a:t>(Muchos alumnos pueden estar en un curso)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2. CURSO – STAFF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curso tiene </a:t>
            </a:r>
            <a:r>
              <a:rPr b="1"/>
              <a:t>uno o varios profesores (STAFF)</a:t>
            </a:r>
            <a:r>
              <a:t>.</a:t>
            </a:r>
            <a:br/>
            <a:r>
              <a:t>Un profesor puede estar en varios cursos.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Muchos</a:t>
            </a:r>
            <a:r>
              <a:t> → N:M</a:t>
            </a:r>
            <a:br/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3. CURSO – PROMOCIÓN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curso pertenece a una promoción.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  <a:br/>
            <a:r>
              <a:rPr i="1"/>
              <a:t>(Cada curso solo tiene una promoción, pero una </a:t>
            </a:r>
          </a:p>
          <a:p>
            <a:pPr defTabSz="2438337">
              <a:defRPr i="1" sz="2400">
                <a:solidFill>
                  <a:srgbClr val="FFFFFF"/>
                </a:solidFill>
              </a:defRPr>
            </a:pPr>
            <a:r>
              <a:t>promoción puede tener muchos cursos)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4. CURSO – CAMPUS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curso se imparte en un campus.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  <a:br/>
            <a:r>
              <a:rPr i="1"/>
              <a:t>(Un curso tiene un campus, pero un campus puede tener</a:t>
            </a:r>
          </a:p>
          <a:p>
            <a:pPr defTabSz="2438337">
              <a:defRPr i="1" sz="2400">
                <a:solidFill>
                  <a:srgbClr val="FFFFFF"/>
                </a:solidFill>
              </a:defRPr>
            </a:pPr>
            <a:r>
              <a:t> muchos cursos)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5. CURSO – VERTICAL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Cada curso pertenece a una vertical (Full Stack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 o Data Science).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  <a:br/>
            <a:r>
              <a:rPr i="1"/>
              <a:t>(Una vertical puede tener muchos cursos)</a:t>
            </a:r>
          </a:p>
        </p:txBody>
      </p:sp>
      <p:sp>
        <p:nvSpPr>
          <p:cNvPr id="189" name="CuadroTexto 43"/>
          <p:cNvSpPr txBox="1"/>
          <p:nvPr/>
        </p:nvSpPr>
        <p:spPr>
          <a:xfrm>
            <a:off x="13629857" y="1630535"/>
            <a:ext cx="8368750" cy="1041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6. ALUMNO – NOTAS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alumno tiene una única fila de notas (una fila con múltiples columnas).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 (actual):</a:t>
            </a:r>
            <a:br/>
            <a:r>
              <a:rPr b="1"/>
              <a:t>Uno a Uno</a:t>
            </a:r>
            <a:r>
              <a:t> → 1:1</a:t>
            </a:r>
            <a:br/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7. ALUMNO – PROYECTO 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Un alumno puede hacer varios proyectos.</a:t>
            </a:r>
            <a:br/>
            <a:r>
              <a:t>Un proyecto puede estar hecho por varios alumnos (si se reusan).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Muchos</a:t>
            </a:r>
            <a:r>
              <a:t> → N:M</a:t>
            </a:r>
            <a:br/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8. PROYECTO – VERTICAL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Cada proyecto pertenece a una vertical (DS o FS).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9. STAFF – PROMOCIÓN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Cada profesor está asignado a una promoción.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Cardinalidad:</a:t>
            </a:r>
            <a:br/>
            <a:r>
              <a:rPr b="1"/>
              <a:t>Muchos a Uno</a:t>
            </a:r>
            <a:r>
              <a:t> → N:1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</a:p>
          <a:p>
            <a:pPr defTabSz="2438337">
              <a:defRPr b="1" sz="2400">
                <a:solidFill>
                  <a:srgbClr val="FFFFFF"/>
                </a:solidFill>
              </a:defRPr>
            </a:pPr>
            <a:r>
              <a:t>10. STAFF – CURSO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Relación: Cada profesor tiene un curso asignado en su fila.</a:t>
            </a:r>
          </a:p>
          <a:p>
            <a:pPr defTabSz="2438337">
              <a:defRPr sz="2400">
                <a:solidFill>
                  <a:srgbClr val="FFFFFF"/>
                </a:solidFill>
              </a:defRPr>
            </a:pPr>
            <a:r>
              <a:t>Cardinalidad (según tu estructura):</a:t>
            </a:r>
            <a:br/>
            <a:r>
              <a:rPr b="1"/>
              <a:t>Muchos a Uno</a:t>
            </a:r>
            <a:r>
              <a:t> → N:1</a:t>
            </a:r>
            <a:br/>
            <a:r>
              <a:rPr i="1"/>
              <a:t>(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86;p17"/>
          <p:cNvSpPr txBox="1"/>
          <p:nvPr/>
        </p:nvSpPr>
        <p:spPr>
          <a:xfrm>
            <a:off x="3144248" y="2452284"/>
            <a:ext cx="13053053" cy="984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Casos de uso / Ejemplos prácticos</a:t>
            </a:r>
          </a:p>
        </p:txBody>
      </p:sp>
      <p:sp>
        <p:nvSpPr>
          <p:cNvPr id="192" name="Google Shape;187;p17"/>
          <p:cNvSpPr txBox="1"/>
          <p:nvPr/>
        </p:nvSpPr>
        <p:spPr>
          <a:xfrm>
            <a:off x="3439935" y="4405424"/>
            <a:ext cx="15955254" cy="612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Listar todos los alumnos que estén en cursos del campus de Madrid</a:t>
            </a:r>
          </a:p>
          <a:p>
            <a:pPr>
              <a:spcBef>
                <a:spcPts val="4700"/>
              </a:spcBef>
              <a:defRPr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Listar todos los cursos ordenados por fecha de promoción (más reciente primero)</a:t>
            </a:r>
          </a:p>
          <a:p>
            <a:pPr>
              <a:spcBef>
                <a:spcPts val="4700"/>
              </a:spcBef>
              <a:defRPr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Listar el staff que trabaja de forma online</a:t>
            </a:r>
          </a:p>
          <a:p>
            <a:pPr>
              <a:spcBef>
                <a:spcPts val="4700"/>
              </a:spcBef>
              <a:defRPr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Listar todos los proyectos de la vertical 'Data Science</a:t>
            </a:r>
          </a:p>
          <a:p>
            <a:pPr>
              <a:spcBef>
                <a:spcPts val="4700"/>
              </a:spcBef>
              <a:defRPr sz="4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Listar todos los alumnos con su curso, campus y promoción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2;p18"/>
          <p:cNvSpPr txBox="1"/>
          <p:nvPr/>
        </p:nvSpPr>
        <p:spPr>
          <a:xfrm>
            <a:off x="3144248" y="2452284"/>
            <a:ext cx="13053053" cy="984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>
              <a:defRPr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 LITIMACION / RETOS </a:t>
            </a:r>
          </a:p>
        </p:txBody>
      </p:sp>
      <p:sp>
        <p:nvSpPr>
          <p:cNvPr id="195" name="Google Shape;193;p18"/>
          <p:cNvSpPr txBox="1"/>
          <p:nvPr/>
        </p:nvSpPr>
        <p:spPr>
          <a:xfrm>
            <a:off x="3439935" y="4405422"/>
            <a:ext cx="15955282" cy="6246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/>
          <a:p>
            <a:pPr>
              <a:defRPr b="1"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 Modalidad asociada al rol, no al curso</a:t>
            </a:r>
          </a:p>
          <a:p>
            <a:pPr>
              <a:spcBef>
                <a:spcPts val="47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Actualmente, </a:t>
            </a:r>
            <a:r>
              <a:rPr b="1"/>
              <a:t>solo los profesores (TI) tienen modalidad</a:t>
            </a:r>
            <a:r>
              <a:t> (presencial u online), no los cursos.</a:t>
            </a:r>
          </a:p>
          <a:p>
            <a:pPr>
              <a:spcBef>
                <a:spcPts val="4700"/>
              </a:spcBef>
              <a:defRPr b="1"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 No se distingue entre alumnos activos y egresados</a:t>
            </a:r>
          </a:p>
          <a:p>
            <a:pPr>
              <a:spcBef>
                <a:spcPts val="4700"/>
              </a:spcBef>
              <a:defRPr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No hay campo para saber si un alumno ha terminado, se ha retirado,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